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2" r:id="rId2"/>
    <p:sldId id="256" r:id="rId3"/>
    <p:sldId id="257" r:id="rId4"/>
    <p:sldId id="258" r:id="rId5"/>
    <p:sldId id="259" r:id="rId6"/>
    <p:sldId id="260" r:id="rId7"/>
    <p:sldId id="261" r:id="rId8"/>
    <p:sldId id="263" r:id="rId9"/>
  </p:sldIdLst>
  <p:sldSz cx="9144000" cy="6858000" type="screen4x3"/>
  <p:notesSz cx="7099300" cy="10234613"/>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61859" autoAdjust="0"/>
  </p:normalViewPr>
  <p:slideViewPr>
    <p:cSldViewPr snapToGrid="0">
      <p:cViewPr varScale="1">
        <p:scale>
          <a:sx n="69" d="100"/>
          <a:sy n="69" d="100"/>
        </p:scale>
        <p:origin x="2088" y="72"/>
      </p:cViewPr>
      <p:guideLst/>
    </p:cSldViewPr>
  </p:slideViewPr>
  <p:notesTextViewPr>
    <p:cViewPr>
      <p:scale>
        <a:sx n="1" d="1"/>
        <a:sy n="1" d="1"/>
      </p:scale>
      <p:origin x="0" y="0"/>
    </p:cViewPr>
  </p:notesTextViewPr>
  <p:notesViewPr>
    <p:cSldViewPr snapToGrid="0">
      <p:cViewPr varScale="1">
        <p:scale>
          <a:sx n="79" d="100"/>
          <a:sy n="79" d="100"/>
        </p:scale>
        <p:origin x="331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hr-HR" dirty="0"/>
          </a:p>
        </p:txBody>
      </p:sp>
      <p:sp>
        <p:nvSpPr>
          <p:cNvPr id="3" name="Date Placeholder 2"/>
          <p:cNvSpPr>
            <a:spLocks noGrp="1"/>
          </p:cNvSpPr>
          <p:nvPr>
            <p:ph type="dt" idx="1"/>
          </p:nvPr>
        </p:nvSpPr>
        <p:spPr>
          <a:xfrm>
            <a:off x="4021295" y="0"/>
            <a:ext cx="3076363" cy="513508"/>
          </a:xfrm>
          <a:prstGeom prst="rect">
            <a:avLst/>
          </a:prstGeom>
        </p:spPr>
        <p:txBody>
          <a:bodyPr vert="horz" lIns="99048" tIns="49524" rIns="99048" bIns="49524" rtlCol="0"/>
          <a:lstStyle>
            <a:lvl1pPr algn="r">
              <a:defRPr sz="1300"/>
            </a:lvl1pPr>
          </a:lstStyle>
          <a:p>
            <a:fld id="{5BC6A3F7-FAB8-408D-A27F-0A1764470DB7}" type="datetimeFigureOut">
              <a:rPr lang="hr-HR" smtClean="0"/>
              <a:t>27.9.2015.</a:t>
            </a:fld>
            <a:endParaRPr lang="hr-HR"/>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hr-HR"/>
          </a:p>
        </p:txBody>
      </p:sp>
      <p:sp>
        <p:nvSpPr>
          <p:cNvPr id="5" name="Notes Placeholder 4"/>
          <p:cNvSpPr>
            <a:spLocks noGrp="1"/>
          </p:cNvSpPr>
          <p:nvPr>
            <p:ph type="body" sz="quarter" idx="3"/>
          </p:nvPr>
        </p:nvSpPr>
        <p:spPr>
          <a:xfrm>
            <a:off x="709931" y="4925407"/>
            <a:ext cx="5679440" cy="4029879"/>
          </a:xfrm>
          <a:prstGeom prst="rect">
            <a:avLst/>
          </a:prstGeom>
        </p:spPr>
        <p:txBody>
          <a:bodyPr vert="horz" lIns="99048" tIns="49524" rIns="99048" bIns="4952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r-HR" dirty="0"/>
          </a:p>
        </p:txBody>
      </p:sp>
      <p:sp>
        <p:nvSpPr>
          <p:cNvPr id="6" name="Footer Placeholder 5"/>
          <p:cNvSpPr>
            <a:spLocks noGrp="1"/>
          </p:cNvSpPr>
          <p:nvPr>
            <p:ph type="ftr" sz="quarter" idx="4"/>
          </p:nvPr>
        </p:nvSpPr>
        <p:spPr>
          <a:xfrm>
            <a:off x="0" y="9721108"/>
            <a:ext cx="3076363" cy="513507"/>
          </a:xfrm>
          <a:prstGeom prst="rect">
            <a:avLst/>
          </a:prstGeom>
        </p:spPr>
        <p:txBody>
          <a:bodyPr vert="horz" lIns="99048" tIns="49524" rIns="99048" bIns="49524" rtlCol="0" anchor="b"/>
          <a:lstStyle>
            <a:lvl1pPr algn="l">
              <a:defRPr sz="1300"/>
            </a:lvl1pPr>
          </a:lstStyle>
          <a:p>
            <a:endParaRPr lang="hr-HR" dirty="0"/>
          </a:p>
        </p:txBody>
      </p:sp>
      <p:sp>
        <p:nvSpPr>
          <p:cNvPr id="7" name="Slide Number Placeholder 6"/>
          <p:cNvSpPr>
            <a:spLocks noGrp="1"/>
          </p:cNvSpPr>
          <p:nvPr>
            <p:ph type="sldNum" sz="quarter" idx="5"/>
          </p:nvPr>
        </p:nvSpPr>
        <p:spPr>
          <a:xfrm>
            <a:off x="4021295" y="9721108"/>
            <a:ext cx="3076363" cy="513507"/>
          </a:xfrm>
          <a:prstGeom prst="rect">
            <a:avLst/>
          </a:prstGeom>
        </p:spPr>
        <p:txBody>
          <a:bodyPr vert="horz" lIns="99048" tIns="49524" rIns="99048" bIns="49524" rtlCol="0" anchor="b"/>
          <a:lstStyle>
            <a:lvl1pPr algn="r">
              <a:defRPr sz="1300"/>
            </a:lvl1pPr>
          </a:lstStyle>
          <a:p>
            <a:fld id="{FA0B9C3B-CD23-4C67-B598-D4D8DA49385C}" type="slidenum">
              <a:rPr lang="hr-HR" smtClean="0"/>
              <a:t>‹#›</a:t>
            </a:fld>
            <a:endParaRPr lang="hr-HR"/>
          </a:p>
        </p:txBody>
      </p:sp>
    </p:spTree>
    <p:extLst>
      <p:ext uri="{BB962C8B-B14F-4D97-AF65-F5344CB8AC3E}">
        <p14:creationId xmlns:p14="http://schemas.microsoft.com/office/powerpoint/2010/main" val="2919878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noProof="0" dirty="0" smtClean="0"/>
              <a:t>Ovom</a:t>
            </a:r>
            <a:r>
              <a:rPr lang="hr-HR" baseline="0" noProof="0" dirty="0" smtClean="0"/>
              <a:t> prezentacijom upoznat ćemo djecu sa šesticama, najčešće prvim trajnim zubima u ustima djeteta. </a:t>
            </a:r>
          </a:p>
          <a:p>
            <a:endParaRPr lang="hr-HR" baseline="0" noProof="0" dirty="0" smtClean="0"/>
          </a:p>
          <a:p>
            <a:r>
              <a:rPr lang="hr-HR" baseline="0" noProof="0" dirty="0" smtClean="0"/>
              <a:t>Nažalost, djeca i roditelji uočavaju pojavu trajnih zuba u ustima djeteta tek kroz ispadanje mliječnih i nicanje trajnih donjih jedinica, premda su u to vrijeme u ustima već iznikle ili niču šestice. Neprimjećivanjem ovih trajnih kutnjaka zanemaruje se i njihova higijena što obično dovodi do pojave karijesa. Indeks kojim se mjeri stanje dentalnog zdravlja populacije, tzv. KEP indeks, stavlja Hrvatsku na posljednje mjesto u Europskoj uniji. Taj indeks je u dvanaestogodišnjaka veći od 4, što znači da prosječan dvanaestogodišnjak ima 4 trajna zuba koja su izvađena, </a:t>
            </a:r>
            <a:r>
              <a:rPr lang="hr-HR" baseline="0" noProof="0" dirty="0" err="1" smtClean="0"/>
              <a:t>kariozna</a:t>
            </a:r>
            <a:r>
              <a:rPr lang="hr-HR" baseline="0" noProof="0" dirty="0" smtClean="0"/>
              <a:t> ili plombirana. Obično je riječ o šesticama. </a:t>
            </a:r>
          </a:p>
          <a:p>
            <a:endParaRPr lang="hr-HR" baseline="0" noProof="0" dirty="0" smtClean="0"/>
          </a:p>
          <a:p>
            <a:r>
              <a:rPr lang="hr-HR" baseline="0" noProof="0" dirty="0" smtClean="0"/>
              <a:t>Kako bismo potakli aktivno sudjelovanje djece u ovoj prezentaciji, predviđeno je da svaki učenik prstom prebroji svoje zube (kako je prikazano na sljedećem slajdu) stoga je prije prezentacije potrebno da djeca operu ruke. </a:t>
            </a:r>
            <a:endParaRPr lang="hr-HR" noProof="0" dirty="0"/>
          </a:p>
        </p:txBody>
      </p:sp>
      <p:sp>
        <p:nvSpPr>
          <p:cNvPr id="4" name="Slide Number Placeholder 3"/>
          <p:cNvSpPr>
            <a:spLocks noGrp="1"/>
          </p:cNvSpPr>
          <p:nvPr>
            <p:ph type="sldNum" sz="quarter" idx="10"/>
          </p:nvPr>
        </p:nvSpPr>
        <p:spPr/>
        <p:txBody>
          <a:bodyPr/>
          <a:lstStyle/>
          <a:p>
            <a:fld id="{FA0B9C3B-CD23-4C67-B598-D4D8DA49385C}" type="slidenum">
              <a:rPr lang="hr-HR" smtClean="0"/>
              <a:t>1</a:t>
            </a:fld>
            <a:endParaRPr lang="hr-HR"/>
          </a:p>
        </p:txBody>
      </p:sp>
    </p:spTree>
    <p:extLst>
      <p:ext uri="{BB962C8B-B14F-4D97-AF65-F5344CB8AC3E}">
        <p14:creationId xmlns:p14="http://schemas.microsoft.com/office/powerpoint/2010/main" val="3278303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Ovdje želimo djeci objasniti da</a:t>
            </a:r>
            <a:r>
              <a:rPr lang="hr-HR" baseline="0" dirty="0" smtClean="0"/>
              <a:t> usta dijelimo u kvadrante, te da se zubi nalaze u zubnom nizu.</a:t>
            </a:r>
          </a:p>
          <a:p>
            <a:endParaRPr lang="hr-HR" baseline="0" dirty="0" smtClean="0"/>
          </a:p>
          <a:p>
            <a:pPr marL="247620" indent="-247620">
              <a:buAutoNum type="arabicPeriod"/>
            </a:pPr>
            <a:r>
              <a:rPr lang="hr-HR" baseline="0" dirty="0" smtClean="0"/>
              <a:t>Slika pokazuje postojanje četiri kvadranta, ovdje prikazana kao četiri gradska kvarta, pri čemu svaki zub, prikazan na slici kao kuća, ima svoj broj. Neka svako dijete </a:t>
            </a:r>
            <a:r>
              <a:rPr lang="hr-HR" u="sng" baseline="0" dirty="0" smtClean="0"/>
              <a:t>dotakne</a:t>
            </a:r>
            <a:r>
              <a:rPr lang="hr-HR" baseline="0" dirty="0" smtClean="0"/>
              <a:t> lice u području svakog od kvadranata (zamolite ih da prstom na obrazu pokažu kvadrant gore lijevo, gore desno, dolje lijevo i dolje desno). Djeca stječu predodžbu o simetriji lijeve i desne strane i postojanju gornje i donje čeljusti. </a:t>
            </a:r>
          </a:p>
          <a:p>
            <a:pPr marL="247620" indent="-247620">
              <a:buAutoNum type="arabicPeriod"/>
            </a:pPr>
            <a:r>
              <a:rPr lang="hr-HR" baseline="0" dirty="0" smtClean="0"/>
              <a:t>Slika pokazuje gdje se u ustima nalazi (ili će se nalaziti) šestica, te ukazuje da u ustima djeca imaju (ili će ubrzo imati) i mliječne („stare”) i trajne („nove, ali zauvijek”) zube. Djeci pojasniti da šestica niče iza zadnjeg mliječnog kutnjaka.</a:t>
            </a:r>
          </a:p>
          <a:p>
            <a:pPr marL="247620" indent="-247620">
              <a:buAutoNum type="arabicPeriod"/>
            </a:pPr>
            <a:r>
              <a:rPr lang="hr-HR" baseline="0" dirty="0" smtClean="0"/>
              <a:t>Svi zajedno prebrojite zube počevši od gornjih jedinica prema lijevoj i desnoj strani, a potom </a:t>
            </a:r>
            <a:r>
              <a:rPr lang="hr-HR" baseline="0" dirty="0" smtClean="0"/>
              <a:t>prebrojite </a:t>
            </a:r>
            <a:r>
              <a:rPr lang="hr-HR" baseline="0" dirty="0" smtClean="0"/>
              <a:t>i donje zube na isti način. Kod brojanja djeca će lako opipati trojke (očnjake) jer imaju oštar, šiljat vrh (izgledaju kao trokut). Ukoliko su djeci ispale jedinice, ili čak i dvojke, očnjak tj. trojka je dobar orijentir za prepoznavanje četvorki, petica i šestica kao 4., 5. i 6. zuba u nizu.</a:t>
            </a:r>
          </a:p>
          <a:p>
            <a:pPr marL="247620" indent="-247620">
              <a:buAutoNum type="arabicPeriod"/>
            </a:pPr>
            <a:r>
              <a:rPr lang="hr-HR" baseline="0" dirty="0" smtClean="0"/>
              <a:t>Neka dobro opipaju šesticu, primijete da je veća od ostalih zuba, te im naglasite da će taj zub ostati zauvijek u njihovim ustima, ako ga budu čuvali.</a:t>
            </a:r>
            <a:endParaRPr lang="hr-HR" dirty="0"/>
          </a:p>
        </p:txBody>
      </p:sp>
      <p:sp>
        <p:nvSpPr>
          <p:cNvPr id="4" name="Slide Number Placeholder 3"/>
          <p:cNvSpPr>
            <a:spLocks noGrp="1"/>
          </p:cNvSpPr>
          <p:nvPr>
            <p:ph type="sldNum" sz="quarter" idx="10"/>
          </p:nvPr>
        </p:nvSpPr>
        <p:spPr/>
        <p:txBody>
          <a:bodyPr/>
          <a:lstStyle/>
          <a:p>
            <a:fld id="{FA0B9C3B-CD23-4C67-B598-D4D8DA49385C}" type="slidenum">
              <a:rPr lang="hr-HR" smtClean="0"/>
              <a:t>2</a:t>
            </a:fld>
            <a:endParaRPr lang="hr-HR"/>
          </a:p>
        </p:txBody>
      </p:sp>
    </p:spTree>
    <p:extLst>
      <p:ext uri="{BB962C8B-B14F-4D97-AF65-F5344CB8AC3E}">
        <p14:creationId xmlns:p14="http://schemas.microsoft.com/office/powerpoint/2010/main" val="2186986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Razgovarajte</a:t>
            </a:r>
            <a:r>
              <a:rPr lang="hr-HR" baseline="0" dirty="0" smtClean="0"/>
              <a:t> s djecom koje su zube opipali. Trajne ili mliječne jedinice, gornje i/ili donje te tko je sve pronašao šesticu. Učenici koji još uvijek nemaju šestice (ili jedinice) ne trebaju brinuti. Uskoro će se ovi zubi zabijeliti i u njihovim ustima. </a:t>
            </a:r>
          </a:p>
          <a:p>
            <a:pPr marL="247620" indent="-247620">
              <a:buAutoNum type="arabicPeriod"/>
            </a:pPr>
            <a:r>
              <a:rPr lang="hr-HR" baseline="0" dirty="0" smtClean="0"/>
              <a:t>Šestica najčešće prestigne jedinice i nikne prva.</a:t>
            </a:r>
          </a:p>
          <a:p>
            <a:pPr marL="247620" indent="-247620">
              <a:buAutoNum type="arabicPeriod"/>
            </a:pPr>
            <a:r>
              <a:rPr lang="hr-HR" baseline="0" dirty="0" smtClean="0"/>
              <a:t>Djeci treba posebno ukazati da šestica ima unaprijed rezervirano „parkirno mjesto”, pa da ju možda nisu niti primijetili. Došla je tiho i „parkirala” se na kraju, bez da je i jedan mliječni zub zbog nje ispao.</a:t>
            </a:r>
          </a:p>
          <a:p>
            <a:pPr marL="247620" indent="-247620">
              <a:buAutoNum type="arabicPeriod"/>
            </a:pPr>
            <a:r>
              <a:rPr lang="hr-HR" baseline="0" dirty="0" smtClean="0"/>
              <a:t>Možda su neka djeca opipala tek dio šestice u procesu nicanja: dio zuba je još uvijek prekriven </a:t>
            </a:r>
            <a:r>
              <a:rPr lang="hr-HR" baseline="0" dirty="0" err="1" smtClean="0"/>
              <a:t>gingivom</a:t>
            </a:r>
            <a:r>
              <a:rPr lang="hr-HR" baseline="0" dirty="0" smtClean="0"/>
              <a:t> (zubnim mesom). Taj dio može biti čak i bolan na opip. Ipak, djeca moraju znati da se i najmanji dio iznikle šestice mora redovito četkati!</a:t>
            </a:r>
          </a:p>
          <a:p>
            <a:pPr marL="247620" indent="-247620">
              <a:buAutoNum type="arabicPeriod"/>
            </a:pPr>
            <a:r>
              <a:rPr lang="hr-HR" baseline="0" dirty="0" smtClean="0"/>
              <a:t>Potaknite učenike da komentiraju izjavu zuba na četvrtoj slici te provjerite što znaju o oralnoj higijeni i kako zaštiti svoje zube, prije nego krenete na sljedeći slajd. </a:t>
            </a:r>
          </a:p>
        </p:txBody>
      </p:sp>
      <p:sp>
        <p:nvSpPr>
          <p:cNvPr id="4" name="Slide Number Placeholder 3"/>
          <p:cNvSpPr>
            <a:spLocks noGrp="1"/>
          </p:cNvSpPr>
          <p:nvPr>
            <p:ph type="sldNum" sz="quarter" idx="10"/>
          </p:nvPr>
        </p:nvSpPr>
        <p:spPr/>
        <p:txBody>
          <a:bodyPr/>
          <a:lstStyle/>
          <a:p>
            <a:fld id="{FA0B9C3B-CD23-4C67-B598-D4D8DA49385C}" type="slidenum">
              <a:rPr lang="hr-HR" smtClean="0"/>
              <a:t>3</a:t>
            </a:fld>
            <a:endParaRPr lang="hr-HR"/>
          </a:p>
        </p:txBody>
      </p:sp>
    </p:spTree>
    <p:extLst>
      <p:ext uri="{BB962C8B-B14F-4D97-AF65-F5344CB8AC3E}">
        <p14:creationId xmlns:p14="http://schemas.microsoft.com/office/powerpoint/2010/main" val="1401320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Nakon</a:t>
            </a:r>
            <a:r>
              <a:rPr lang="hr-HR" baseline="0" dirty="0" smtClean="0"/>
              <a:t> što su djeca iznijela svoja saznanja o oralnoj higijeni (i možda spomenula važnost pravilne prehrane), treba im objasniti sljedeće:</a:t>
            </a:r>
          </a:p>
          <a:p>
            <a:pPr marL="247620" indent="-247620">
              <a:buAutoNum type="arabicPeriod"/>
            </a:pPr>
            <a:r>
              <a:rPr lang="hr-HR" baseline="0" dirty="0" smtClean="0"/>
              <a:t>Ugljikohidrati su nužni za rast i razvoj, no oni su jednako slasni i bakterijama koje uzrokuju karijes. Potrebno je objasniti da je, zapravo, važniji način konzumiranja slatkiša od vrste slatkiša. Obilan desert nakon ručka (poslije čega će dijete oprati zube), znatno manje je štetan od navike da djeca, tijekom cijelog dana, neprekidno konzumiraju male količine slatkiša. Zub kaže da se „mora odmoriti”: pH vrijednost u ustima postaje nepovoljna dugotrajnim unosom ugljikohidrata. pH vrijednost se normalizira djelovanjem sline, no budući je to postupak koji traje, čest unos slatkiša vraća pH iznova na nepovoljne vrijednosti što je jako štetno za zube. </a:t>
            </a:r>
          </a:p>
          <a:p>
            <a:pPr marL="247620" indent="-247620">
              <a:buAutoNum type="arabicPeriod"/>
            </a:pPr>
            <a:r>
              <a:rPr lang="hr-HR" baseline="0" dirty="0" smtClean="0"/>
              <a:t>Ukazati da su i sokovi jednako bogati šećerima i da je njihovo djelovanje u usnoj šupljini jednako djelovanju ostalih slatkiša. Posebno se to odnosi na gazirane napitke. Najbolje bi bilo redovito konzumirati vodu, a sokove u posebnim prigodama.  </a:t>
            </a:r>
          </a:p>
          <a:p>
            <a:pPr marL="247620" indent="-247620">
              <a:buAutoNum type="arabicPeriod"/>
            </a:pPr>
            <a:r>
              <a:rPr lang="hr-HR" baseline="0" dirty="0" smtClean="0"/>
              <a:t>Zubi se ujutro peru </a:t>
            </a:r>
            <a:r>
              <a:rPr lang="hr-HR" b="1" u="sng" baseline="0" dirty="0" smtClean="0"/>
              <a:t>NAKON </a:t>
            </a:r>
            <a:r>
              <a:rPr lang="hr-HR" u="sng" baseline="0" dirty="0" smtClean="0"/>
              <a:t>doručka</a:t>
            </a:r>
            <a:r>
              <a:rPr lang="hr-HR" baseline="0" dirty="0" smtClean="0"/>
              <a:t>, kako bi se uklonili ostaci hrane od doručka i čistih usta otišlo u školu. Djeca koja doručkuju u školi, trebala bi oprati zube nakon obroka, ako je to ikako moguće organizirati.</a:t>
            </a:r>
          </a:p>
          <a:p>
            <a:pPr marL="247620" indent="-247620">
              <a:buAutoNum type="arabicPeriod"/>
            </a:pPr>
            <a:r>
              <a:rPr lang="hr-HR" baseline="0" dirty="0" smtClean="0"/>
              <a:t>Zubi se obavezno peru prije spavanja. Djeco, ne dopustite </a:t>
            </a:r>
            <a:r>
              <a:rPr lang="hr-HR" baseline="0" dirty="0" err="1" smtClean="0"/>
              <a:t>kariogenim</a:t>
            </a:r>
            <a:r>
              <a:rPr lang="hr-HR" baseline="0" dirty="0" smtClean="0"/>
              <a:t> bakterijama da organiziraju svoju zabavu u pidžamama.</a:t>
            </a:r>
            <a:endParaRPr lang="hr-HR" dirty="0"/>
          </a:p>
        </p:txBody>
      </p:sp>
      <p:sp>
        <p:nvSpPr>
          <p:cNvPr id="4" name="Slide Number Placeholder 3"/>
          <p:cNvSpPr>
            <a:spLocks noGrp="1"/>
          </p:cNvSpPr>
          <p:nvPr>
            <p:ph type="sldNum" sz="quarter" idx="10"/>
          </p:nvPr>
        </p:nvSpPr>
        <p:spPr/>
        <p:txBody>
          <a:bodyPr/>
          <a:lstStyle/>
          <a:p>
            <a:fld id="{FA0B9C3B-CD23-4C67-B598-D4D8DA49385C}" type="slidenum">
              <a:rPr lang="hr-HR" smtClean="0"/>
              <a:t>4</a:t>
            </a:fld>
            <a:endParaRPr lang="hr-HR"/>
          </a:p>
        </p:txBody>
      </p:sp>
    </p:spTree>
    <p:extLst>
      <p:ext uri="{BB962C8B-B14F-4D97-AF65-F5344CB8AC3E}">
        <p14:creationId xmlns:p14="http://schemas.microsoft.com/office/powerpoint/2010/main" val="156707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Razgovarajmo o </a:t>
            </a:r>
            <a:r>
              <a:rPr lang="hr-HR" baseline="0" dirty="0" smtClean="0"/>
              <a:t>pravilnom održavanju oralne higijene. </a:t>
            </a:r>
          </a:p>
          <a:p>
            <a:endParaRPr lang="hr-HR" baseline="0" dirty="0" smtClean="0"/>
          </a:p>
          <a:p>
            <a:pPr marL="247620" indent="-247620">
              <a:buAutoNum type="arabicPeriod"/>
            </a:pPr>
            <a:r>
              <a:rPr lang="hr-HR" baseline="0" dirty="0" smtClean="0"/>
              <a:t>Neka djeca opipaju strane šestice (ako nije nikla onda mliječnog kutnjaka). Objasnite im da svaki zub ima pet površina. Prva slika pokazuje četkanje triju vidljivih strana zuba (one prema obrazu, one kojom grizemo i one prema jeziku). I prednji zubi također imaju pet površina, ali je površina kojom grizemo, odnosno odsijecamo hranu u obliku brida. </a:t>
            </a:r>
          </a:p>
          <a:p>
            <a:pPr marL="247620" indent="-247620">
              <a:buAutoNum type="arabicPeriod"/>
            </a:pPr>
            <a:r>
              <a:rPr lang="hr-HR" baseline="0" dirty="0" smtClean="0"/>
              <a:t>Slika pokazuje preostale dvije strane šestice koje također treba očistiti. Onu prema petici, koju je teško očetkati, treba očistiti zubnim koncem. Ne smijemo zaboraviti očetkati ni stranu šestice prema sedmici, zubu koji još uvijek nije niknuo. </a:t>
            </a:r>
          </a:p>
          <a:p>
            <a:pPr marL="247620" indent="-247620">
              <a:buAutoNum type="arabicPeriod"/>
            </a:pPr>
            <a:r>
              <a:rPr lang="hr-HR" baseline="0" dirty="0" smtClean="0"/>
              <a:t>Objasniti da nije svaka zubna pasta pogodna za dječje zube. Djeca trebaju koristiti zubnu pastu koja je izričito propisana za određenu dob, jer je njen kemijski sastav prilagođen potrebama usne šupljine. Zubne paste za mlađe od šest godina nemaju dovoljan zaštitni potencijal, obzirom da imaju manju količinu fluora, pa je to kao da smo obukli premalu majicu mlađeg brata ili sestre. Također ni zubne paste za odrasle, koje imaju visoki udio fluora, nisu dobre za djecu. Ne samo da su okusom „ljute” nego je njihov sastav nepovoljan za dječja usta. </a:t>
            </a:r>
          </a:p>
          <a:p>
            <a:pPr marL="247620" indent="-247620">
              <a:buAutoNum type="arabicPeriod"/>
            </a:pPr>
            <a:r>
              <a:rPr lang="hr-HR" baseline="0" dirty="0" smtClean="0"/>
              <a:t>Zubna četkica se uporabom troši. Najlakše je upamtiti da za svako godišnje doba trebamo novu zubnu četkicu također prilagođenu dobi djeteta.</a:t>
            </a:r>
            <a:endParaRPr lang="hr-HR" dirty="0"/>
          </a:p>
        </p:txBody>
      </p:sp>
      <p:sp>
        <p:nvSpPr>
          <p:cNvPr id="4" name="Slide Number Placeholder 3"/>
          <p:cNvSpPr>
            <a:spLocks noGrp="1"/>
          </p:cNvSpPr>
          <p:nvPr>
            <p:ph type="sldNum" sz="quarter" idx="10"/>
          </p:nvPr>
        </p:nvSpPr>
        <p:spPr/>
        <p:txBody>
          <a:bodyPr/>
          <a:lstStyle/>
          <a:p>
            <a:fld id="{FA0B9C3B-CD23-4C67-B598-D4D8DA49385C}" type="slidenum">
              <a:rPr lang="hr-HR" smtClean="0"/>
              <a:t>5</a:t>
            </a:fld>
            <a:endParaRPr lang="hr-HR"/>
          </a:p>
        </p:txBody>
      </p:sp>
    </p:spTree>
    <p:extLst>
      <p:ext uri="{BB962C8B-B14F-4D97-AF65-F5344CB8AC3E}">
        <p14:creationId xmlns:p14="http://schemas.microsoft.com/office/powerpoint/2010/main" val="3883959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Redoviti odlazak stomatologu</a:t>
            </a:r>
            <a:r>
              <a:rPr lang="hr-HR" baseline="0" dirty="0" smtClean="0"/>
              <a:t> mora postati navika. Na taj način će svi zahvati biti pravovremeni i djetetu lagodniji. </a:t>
            </a:r>
          </a:p>
          <a:p>
            <a:pPr marL="247620" indent="-247620">
              <a:buAutoNum type="arabicPeriod"/>
            </a:pPr>
            <a:r>
              <a:rPr lang="hr-HR" baseline="0" dirty="0" smtClean="0"/>
              <a:t>Prva slika objašnjava da je kontrolni pregled potpuno bezbolan, a za zube, naročito trajne, vrlo važan.</a:t>
            </a:r>
          </a:p>
          <a:p>
            <a:endParaRPr lang="hr-HR" baseline="0" dirty="0" smtClean="0"/>
          </a:p>
          <a:p>
            <a:r>
              <a:rPr lang="hr-HR" baseline="0" dirty="0" smtClean="0"/>
              <a:t>Druga i treća slika pokazuju preventivno pečaćenje zuba, zahvat koji je u potpunosti bezbolan, a vrlo učinkovit. </a:t>
            </a:r>
          </a:p>
          <a:p>
            <a:pPr marL="247620" indent="-247620" defTabSz="990478">
              <a:buFont typeface="+mj-lt"/>
              <a:buAutoNum type="arabicPeriod" startAt="2"/>
            </a:pPr>
            <a:r>
              <a:rPr lang="hr-HR" baseline="0" dirty="0" smtClean="0"/>
              <a:t>Stomatolog započinje postupak četkanjem zuba posebnom pastom i četkicom. Zub se potom ispere i premaže plavom tekućinom kiselog okusa. Nakon ispiranja plave tekućine zub se osuši. </a:t>
            </a:r>
          </a:p>
          <a:p>
            <a:pPr marL="247620" indent="-247620">
              <a:buFont typeface="+mj-lt"/>
              <a:buAutoNum type="arabicPeriod" startAt="2"/>
            </a:pPr>
            <a:r>
              <a:rPr lang="hr-HR" baseline="0" dirty="0" smtClean="0"/>
              <a:t>Zaštitni premaz nanosi se na očišćenu površinu nakon čega se zub osvijetli posebnim plavim svjetlom. Cijeli postupak traje nekoliko minuta.</a:t>
            </a:r>
          </a:p>
          <a:p>
            <a:pPr marL="247620" indent="-247620">
              <a:buFont typeface="+mj-lt"/>
              <a:buAutoNum type="arabicPeriod" startAt="2"/>
            </a:pPr>
            <a:r>
              <a:rPr lang="hr-HR" baseline="0" dirty="0" smtClean="0"/>
              <a:t>Pozor! Zube i dalje treba redovito prati, no četkanje će biti olakšano.</a:t>
            </a:r>
          </a:p>
          <a:p>
            <a:r>
              <a:rPr lang="hr-HR" baseline="0" dirty="0" smtClean="0"/>
              <a:t> </a:t>
            </a:r>
          </a:p>
          <a:p>
            <a:endParaRPr lang="hr-HR" dirty="0"/>
          </a:p>
        </p:txBody>
      </p:sp>
      <p:sp>
        <p:nvSpPr>
          <p:cNvPr id="4" name="Slide Number Placeholder 3"/>
          <p:cNvSpPr>
            <a:spLocks noGrp="1"/>
          </p:cNvSpPr>
          <p:nvPr>
            <p:ph type="sldNum" sz="quarter" idx="10"/>
          </p:nvPr>
        </p:nvSpPr>
        <p:spPr/>
        <p:txBody>
          <a:bodyPr/>
          <a:lstStyle/>
          <a:p>
            <a:fld id="{FA0B9C3B-CD23-4C67-B598-D4D8DA49385C}" type="slidenum">
              <a:rPr lang="hr-HR" smtClean="0"/>
              <a:t>6</a:t>
            </a:fld>
            <a:endParaRPr lang="hr-HR"/>
          </a:p>
        </p:txBody>
      </p:sp>
    </p:spTree>
    <p:extLst>
      <p:ext uri="{BB962C8B-B14F-4D97-AF65-F5344CB8AC3E}">
        <p14:creationId xmlns:p14="http://schemas.microsoft.com/office/powerpoint/2010/main" val="2829831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Tri jednostavna pravila:</a:t>
            </a:r>
          </a:p>
          <a:p>
            <a:pPr marL="247620" indent="-247620">
              <a:buAutoNum type="arabicPeriod"/>
            </a:pPr>
            <a:r>
              <a:rPr lang="hr-HR" baseline="0" dirty="0" smtClean="0"/>
              <a:t>Redovito četkanje</a:t>
            </a:r>
          </a:p>
          <a:p>
            <a:pPr marL="247620" indent="-247620">
              <a:buAutoNum type="arabicPeriod"/>
            </a:pPr>
            <a:r>
              <a:rPr lang="hr-HR" dirty="0" smtClean="0"/>
              <a:t>Pravilna prehrana</a:t>
            </a:r>
          </a:p>
          <a:p>
            <a:pPr marL="247620" indent="-247620">
              <a:buAutoNum type="arabicPeriod"/>
            </a:pPr>
            <a:r>
              <a:rPr lang="hr-HR" dirty="0" smtClean="0"/>
              <a:t>Redovite posjete stomatologu</a:t>
            </a:r>
          </a:p>
          <a:p>
            <a:r>
              <a:rPr lang="hr-HR" dirty="0" smtClean="0"/>
              <a:t>jamče</a:t>
            </a:r>
            <a:r>
              <a:rPr lang="hr-HR" baseline="0" dirty="0" smtClean="0"/>
              <a:t> da ćete se sa svojom šesticom, zdravom i sretnom, družiti do kraja života!</a:t>
            </a:r>
          </a:p>
          <a:p>
            <a:endParaRPr lang="hr-HR" baseline="0" dirty="0" smtClean="0"/>
          </a:p>
          <a:p>
            <a:r>
              <a:rPr lang="hr-HR" baseline="0" dirty="0" smtClean="0">
                <a:sym typeface="Wingdings" panose="05000000000000000000" pitchFamily="2" charset="2"/>
              </a:rPr>
              <a:t></a:t>
            </a:r>
            <a:endParaRPr lang="hr-HR" dirty="0"/>
          </a:p>
        </p:txBody>
      </p:sp>
      <p:sp>
        <p:nvSpPr>
          <p:cNvPr id="4" name="Slide Number Placeholder 3"/>
          <p:cNvSpPr>
            <a:spLocks noGrp="1"/>
          </p:cNvSpPr>
          <p:nvPr>
            <p:ph type="sldNum" sz="quarter" idx="10"/>
          </p:nvPr>
        </p:nvSpPr>
        <p:spPr/>
        <p:txBody>
          <a:bodyPr/>
          <a:lstStyle/>
          <a:p>
            <a:fld id="{FA0B9C3B-CD23-4C67-B598-D4D8DA49385C}" type="slidenum">
              <a:rPr lang="hr-HR" smtClean="0"/>
              <a:t>7</a:t>
            </a:fld>
            <a:endParaRPr lang="hr-HR"/>
          </a:p>
        </p:txBody>
      </p:sp>
    </p:spTree>
    <p:extLst>
      <p:ext uri="{BB962C8B-B14F-4D97-AF65-F5344CB8AC3E}">
        <p14:creationId xmlns:p14="http://schemas.microsoft.com/office/powerpoint/2010/main" val="2223573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FA0B9C3B-CD23-4C67-B598-D4D8DA49385C}" type="slidenum">
              <a:rPr lang="hr-HR" smtClean="0"/>
              <a:t>8</a:t>
            </a:fld>
            <a:endParaRPr lang="hr-HR"/>
          </a:p>
        </p:txBody>
      </p:sp>
    </p:spTree>
    <p:extLst>
      <p:ext uri="{BB962C8B-B14F-4D97-AF65-F5344CB8AC3E}">
        <p14:creationId xmlns:p14="http://schemas.microsoft.com/office/powerpoint/2010/main" val="4139873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F5EAE7-8EB6-42E5-A582-DE7F33B7A814}" type="datetimeFigureOut">
              <a:rPr lang="hr-HR" smtClean="0"/>
              <a:t>27.9.2015.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36682B1-1FD2-46AF-83EA-81532D8DB908}" type="slidenum">
              <a:rPr lang="hr-HR" smtClean="0"/>
              <a:t>‹#›</a:t>
            </a:fld>
            <a:endParaRPr lang="hr-HR"/>
          </a:p>
        </p:txBody>
      </p:sp>
    </p:spTree>
    <p:extLst>
      <p:ext uri="{BB962C8B-B14F-4D97-AF65-F5344CB8AC3E}">
        <p14:creationId xmlns:p14="http://schemas.microsoft.com/office/powerpoint/2010/main" val="226039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F5EAE7-8EB6-42E5-A582-DE7F33B7A814}" type="datetimeFigureOut">
              <a:rPr lang="hr-HR" smtClean="0"/>
              <a:t>27.9.2015.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36682B1-1FD2-46AF-83EA-81532D8DB908}" type="slidenum">
              <a:rPr lang="hr-HR" smtClean="0"/>
              <a:t>‹#›</a:t>
            </a:fld>
            <a:endParaRPr lang="hr-HR"/>
          </a:p>
        </p:txBody>
      </p:sp>
    </p:spTree>
    <p:extLst>
      <p:ext uri="{BB962C8B-B14F-4D97-AF65-F5344CB8AC3E}">
        <p14:creationId xmlns:p14="http://schemas.microsoft.com/office/powerpoint/2010/main" val="2867342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F5EAE7-8EB6-42E5-A582-DE7F33B7A814}" type="datetimeFigureOut">
              <a:rPr lang="hr-HR" smtClean="0"/>
              <a:t>27.9.2015.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36682B1-1FD2-46AF-83EA-81532D8DB908}" type="slidenum">
              <a:rPr lang="hr-HR" smtClean="0"/>
              <a:t>‹#›</a:t>
            </a:fld>
            <a:endParaRPr lang="hr-HR"/>
          </a:p>
        </p:txBody>
      </p:sp>
    </p:spTree>
    <p:extLst>
      <p:ext uri="{BB962C8B-B14F-4D97-AF65-F5344CB8AC3E}">
        <p14:creationId xmlns:p14="http://schemas.microsoft.com/office/powerpoint/2010/main" val="309442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F5EAE7-8EB6-42E5-A582-DE7F33B7A814}" type="datetimeFigureOut">
              <a:rPr lang="hr-HR" smtClean="0"/>
              <a:t>27.9.2015.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36682B1-1FD2-46AF-83EA-81532D8DB908}" type="slidenum">
              <a:rPr lang="hr-HR" smtClean="0"/>
              <a:t>‹#›</a:t>
            </a:fld>
            <a:endParaRPr lang="hr-HR"/>
          </a:p>
        </p:txBody>
      </p:sp>
    </p:spTree>
    <p:extLst>
      <p:ext uri="{BB962C8B-B14F-4D97-AF65-F5344CB8AC3E}">
        <p14:creationId xmlns:p14="http://schemas.microsoft.com/office/powerpoint/2010/main" val="3685405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F5EAE7-8EB6-42E5-A582-DE7F33B7A814}" type="datetimeFigureOut">
              <a:rPr lang="hr-HR" smtClean="0"/>
              <a:t>27.9.2015.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36682B1-1FD2-46AF-83EA-81532D8DB908}" type="slidenum">
              <a:rPr lang="hr-HR" smtClean="0"/>
              <a:t>‹#›</a:t>
            </a:fld>
            <a:endParaRPr lang="hr-HR"/>
          </a:p>
        </p:txBody>
      </p:sp>
    </p:spTree>
    <p:extLst>
      <p:ext uri="{BB962C8B-B14F-4D97-AF65-F5344CB8AC3E}">
        <p14:creationId xmlns:p14="http://schemas.microsoft.com/office/powerpoint/2010/main" val="270203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F5EAE7-8EB6-42E5-A582-DE7F33B7A814}" type="datetimeFigureOut">
              <a:rPr lang="hr-HR" smtClean="0"/>
              <a:t>27.9.2015.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36682B1-1FD2-46AF-83EA-81532D8DB908}" type="slidenum">
              <a:rPr lang="hr-HR" smtClean="0"/>
              <a:t>‹#›</a:t>
            </a:fld>
            <a:endParaRPr lang="hr-HR"/>
          </a:p>
        </p:txBody>
      </p:sp>
    </p:spTree>
    <p:extLst>
      <p:ext uri="{BB962C8B-B14F-4D97-AF65-F5344CB8AC3E}">
        <p14:creationId xmlns:p14="http://schemas.microsoft.com/office/powerpoint/2010/main" val="176794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5EAE7-8EB6-42E5-A582-DE7F33B7A814}" type="datetimeFigureOut">
              <a:rPr lang="hr-HR" smtClean="0"/>
              <a:t>27.9.2015.</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C36682B1-1FD2-46AF-83EA-81532D8DB908}" type="slidenum">
              <a:rPr lang="hr-HR" smtClean="0"/>
              <a:t>‹#›</a:t>
            </a:fld>
            <a:endParaRPr lang="hr-HR"/>
          </a:p>
        </p:txBody>
      </p:sp>
    </p:spTree>
    <p:extLst>
      <p:ext uri="{BB962C8B-B14F-4D97-AF65-F5344CB8AC3E}">
        <p14:creationId xmlns:p14="http://schemas.microsoft.com/office/powerpoint/2010/main" val="1252287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F5EAE7-8EB6-42E5-A582-DE7F33B7A814}" type="datetimeFigureOut">
              <a:rPr lang="hr-HR" smtClean="0"/>
              <a:t>27.9.2015.</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C36682B1-1FD2-46AF-83EA-81532D8DB908}" type="slidenum">
              <a:rPr lang="hr-HR" smtClean="0"/>
              <a:t>‹#›</a:t>
            </a:fld>
            <a:endParaRPr lang="hr-HR"/>
          </a:p>
        </p:txBody>
      </p:sp>
    </p:spTree>
    <p:extLst>
      <p:ext uri="{BB962C8B-B14F-4D97-AF65-F5344CB8AC3E}">
        <p14:creationId xmlns:p14="http://schemas.microsoft.com/office/powerpoint/2010/main" val="4035979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5EAE7-8EB6-42E5-A582-DE7F33B7A814}" type="datetimeFigureOut">
              <a:rPr lang="hr-HR" smtClean="0"/>
              <a:t>27.9.2015.</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C36682B1-1FD2-46AF-83EA-81532D8DB908}" type="slidenum">
              <a:rPr lang="hr-HR" smtClean="0"/>
              <a:t>‹#›</a:t>
            </a:fld>
            <a:endParaRPr lang="hr-HR"/>
          </a:p>
        </p:txBody>
      </p:sp>
    </p:spTree>
    <p:extLst>
      <p:ext uri="{BB962C8B-B14F-4D97-AF65-F5344CB8AC3E}">
        <p14:creationId xmlns:p14="http://schemas.microsoft.com/office/powerpoint/2010/main" val="16444375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F5EAE7-8EB6-42E5-A582-DE7F33B7A814}" type="datetimeFigureOut">
              <a:rPr lang="hr-HR" smtClean="0"/>
              <a:t>27.9.2015.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36682B1-1FD2-46AF-83EA-81532D8DB908}" type="slidenum">
              <a:rPr lang="hr-HR" smtClean="0"/>
              <a:t>‹#›</a:t>
            </a:fld>
            <a:endParaRPr lang="hr-HR"/>
          </a:p>
        </p:txBody>
      </p:sp>
    </p:spTree>
    <p:extLst>
      <p:ext uri="{BB962C8B-B14F-4D97-AF65-F5344CB8AC3E}">
        <p14:creationId xmlns:p14="http://schemas.microsoft.com/office/powerpoint/2010/main" val="776815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F5EAE7-8EB6-42E5-A582-DE7F33B7A814}" type="datetimeFigureOut">
              <a:rPr lang="hr-HR" smtClean="0"/>
              <a:t>27.9.2015.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36682B1-1FD2-46AF-83EA-81532D8DB908}" type="slidenum">
              <a:rPr lang="hr-HR" smtClean="0"/>
              <a:t>‹#›</a:t>
            </a:fld>
            <a:endParaRPr lang="hr-HR"/>
          </a:p>
        </p:txBody>
      </p:sp>
    </p:spTree>
    <p:extLst>
      <p:ext uri="{BB962C8B-B14F-4D97-AF65-F5344CB8AC3E}">
        <p14:creationId xmlns:p14="http://schemas.microsoft.com/office/powerpoint/2010/main" val="3506845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5EAE7-8EB6-42E5-A582-DE7F33B7A814}" type="datetimeFigureOut">
              <a:rPr lang="hr-HR" smtClean="0"/>
              <a:t>27.9.2015.</a:t>
            </a:fld>
            <a:endParaRPr lang="hr-H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682B1-1FD2-46AF-83EA-81532D8DB908}" type="slidenum">
              <a:rPr lang="hr-HR" smtClean="0"/>
              <a:t>‹#›</a:t>
            </a:fld>
            <a:endParaRPr lang="hr-HR"/>
          </a:p>
        </p:txBody>
      </p:sp>
    </p:spTree>
    <p:extLst>
      <p:ext uri="{BB962C8B-B14F-4D97-AF65-F5344CB8AC3E}">
        <p14:creationId xmlns:p14="http://schemas.microsoft.com/office/powerpoint/2010/main" val="3092004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1648691" y="772678"/>
            <a:ext cx="6026727" cy="4919375"/>
          </a:xfrm>
          <a:prstGeom prst="rect">
            <a:avLst/>
          </a:prstGeom>
        </p:spPr>
      </p:pic>
    </p:spTree>
    <p:extLst>
      <p:ext uri="{BB962C8B-B14F-4D97-AF65-F5344CB8AC3E}">
        <p14:creationId xmlns:p14="http://schemas.microsoft.com/office/powerpoint/2010/main" val="1924585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err="1" smtClean="0"/>
              <a:t>Gdje</a:t>
            </a:r>
            <a:r>
              <a:rPr lang="en-US" b="1" dirty="0" smtClean="0"/>
              <a:t> je </a:t>
            </a:r>
            <a:r>
              <a:rPr lang="en-US" b="1" dirty="0" err="1" smtClean="0"/>
              <a:t>šestica</a:t>
            </a:r>
            <a:r>
              <a:rPr lang="en-US" b="1" dirty="0" smtClean="0"/>
              <a:t>?</a:t>
            </a:r>
            <a:endParaRPr lang="hr-HR" b="1" dirty="0"/>
          </a:p>
        </p:txBody>
      </p:sp>
      <p:pic>
        <p:nvPicPr>
          <p:cNvPr id="6" name="Content Placeholder 5"/>
          <p:cNvPicPr>
            <a:picLocks noGrp="1" noChangeAspect="1"/>
          </p:cNvPicPr>
          <p:nvPr>
            <p:ph idx="1"/>
          </p:nvPr>
        </p:nvPicPr>
        <p:blipFill>
          <a:blip r:embed="rId3"/>
          <a:stretch>
            <a:fillRect/>
          </a:stretch>
        </p:blipFill>
        <p:spPr>
          <a:xfrm>
            <a:off x="1637888" y="1825625"/>
            <a:ext cx="5868223" cy="4351338"/>
          </a:xfrm>
          <a:prstGeom prst="rect">
            <a:avLst/>
          </a:prstGeom>
        </p:spPr>
      </p:pic>
    </p:spTree>
    <p:extLst>
      <p:ext uri="{BB962C8B-B14F-4D97-AF65-F5344CB8AC3E}">
        <p14:creationId xmlns:p14="http://schemas.microsoft.com/office/powerpoint/2010/main" val="1684973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4000" b="1" dirty="0" smtClean="0"/>
              <a:t>Š</a:t>
            </a:r>
            <a:r>
              <a:rPr lang="en-US" sz="4000" b="1" dirty="0" err="1" smtClean="0"/>
              <a:t>estic</a:t>
            </a:r>
            <a:r>
              <a:rPr lang="hr-HR" sz="4000" b="1" dirty="0" smtClean="0"/>
              <a:t>a je super, ali</a:t>
            </a:r>
            <a:r>
              <a:rPr lang="en-US" sz="4000" b="1" dirty="0" smtClean="0"/>
              <a:t> </a:t>
            </a:r>
            <a:r>
              <a:rPr lang="hr-HR" sz="4000" b="1" dirty="0" smtClean="0"/>
              <a:t>ni</a:t>
            </a:r>
            <a:r>
              <a:rPr lang="en-US" sz="4000" b="1" dirty="0" smtClean="0"/>
              <a:t>je </a:t>
            </a:r>
            <a:r>
              <a:rPr lang="hr-HR" sz="4000" b="1" dirty="0" smtClean="0"/>
              <a:t>super-junak!</a:t>
            </a:r>
            <a:endParaRPr lang="hr-HR" sz="4000" b="1" dirty="0"/>
          </a:p>
        </p:txBody>
      </p:sp>
      <p:pic>
        <p:nvPicPr>
          <p:cNvPr id="4" name="Content Placeholder 3"/>
          <p:cNvPicPr>
            <a:picLocks noGrp="1" noChangeAspect="1"/>
          </p:cNvPicPr>
          <p:nvPr>
            <p:ph idx="1"/>
          </p:nvPr>
        </p:nvPicPr>
        <p:blipFill>
          <a:blip r:embed="rId3"/>
          <a:stretch>
            <a:fillRect/>
          </a:stretch>
        </p:blipFill>
        <p:spPr>
          <a:xfrm>
            <a:off x="1637888" y="1825625"/>
            <a:ext cx="5868223" cy="4351338"/>
          </a:xfrm>
          <a:prstGeom prst="rect">
            <a:avLst/>
          </a:prstGeom>
        </p:spPr>
      </p:pic>
    </p:spTree>
    <p:extLst>
      <p:ext uri="{BB962C8B-B14F-4D97-AF65-F5344CB8AC3E}">
        <p14:creationId xmlns:p14="http://schemas.microsoft.com/office/powerpoint/2010/main" val="1476193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Što</a:t>
            </a:r>
            <a:r>
              <a:rPr lang="en-US" b="1" dirty="0" smtClean="0"/>
              <a:t> vole</a:t>
            </a:r>
            <a:r>
              <a:rPr lang="hr-HR" b="1" dirty="0" smtClean="0"/>
              <a:t>,</a:t>
            </a:r>
            <a:r>
              <a:rPr lang="en-US" b="1" dirty="0" smtClean="0"/>
              <a:t> a </a:t>
            </a:r>
            <a:r>
              <a:rPr lang="en-US" b="1" dirty="0" err="1" smtClean="0"/>
              <a:t>što</a:t>
            </a:r>
            <a:r>
              <a:rPr lang="en-US" b="1" dirty="0" smtClean="0"/>
              <a:t> ne vole </a:t>
            </a:r>
            <a:r>
              <a:rPr lang="en-US" b="1" dirty="0" err="1" smtClean="0"/>
              <a:t>naši</a:t>
            </a:r>
            <a:r>
              <a:rPr lang="en-US" b="1" dirty="0" smtClean="0"/>
              <a:t> </a:t>
            </a:r>
            <a:r>
              <a:rPr lang="en-US" b="1" dirty="0" err="1" smtClean="0"/>
              <a:t>zubi</a:t>
            </a:r>
            <a:r>
              <a:rPr lang="hr-HR" b="1" dirty="0" smtClean="0"/>
              <a:t>?</a:t>
            </a:r>
            <a:endParaRPr lang="hr-HR" b="1" dirty="0"/>
          </a:p>
        </p:txBody>
      </p:sp>
      <p:pic>
        <p:nvPicPr>
          <p:cNvPr id="4" name="Content Placeholder 3"/>
          <p:cNvPicPr>
            <a:picLocks noGrp="1" noChangeAspect="1"/>
          </p:cNvPicPr>
          <p:nvPr>
            <p:ph idx="1"/>
          </p:nvPr>
        </p:nvPicPr>
        <p:blipFill>
          <a:blip r:embed="rId3"/>
          <a:stretch>
            <a:fillRect/>
          </a:stretch>
        </p:blipFill>
        <p:spPr>
          <a:xfrm>
            <a:off x="1637888" y="1825625"/>
            <a:ext cx="5868223" cy="4351338"/>
          </a:xfrm>
          <a:prstGeom prst="rect">
            <a:avLst/>
          </a:prstGeom>
        </p:spPr>
      </p:pic>
    </p:spTree>
    <p:extLst>
      <p:ext uri="{BB962C8B-B14F-4D97-AF65-F5344CB8AC3E}">
        <p14:creationId xmlns:p14="http://schemas.microsoft.com/office/powerpoint/2010/main" val="1957524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t>Kako</a:t>
            </a:r>
            <a:r>
              <a:rPr lang="en-US" b="1" dirty="0"/>
              <a:t> </a:t>
            </a:r>
            <a:r>
              <a:rPr lang="en-US" b="1" dirty="0" err="1"/>
              <a:t>čuvamo</a:t>
            </a:r>
            <a:r>
              <a:rPr lang="en-US" b="1" dirty="0"/>
              <a:t> </a:t>
            </a:r>
            <a:r>
              <a:rPr lang="en-US" b="1" dirty="0" err="1"/>
              <a:t>svoje</a:t>
            </a:r>
            <a:r>
              <a:rPr lang="en-US" b="1" dirty="0"/>
              <a:t> </a:t>
            </a:r>
            <a:r>
              <a:rPr lang="en-US" b="1" dirty="0" err="1"/>
              <a:t>šestice</a:t>
            </a:r>
            <a:r>
              <a:rPr lang="en-US" b="1" dirty="0"/>
              <a:t>?</a:t>
            </a:r>
            <a:endParaRPr lang="hr-HR" dirty="0"/>
          </a:p>
        </p:txBody>
      </p:sp>
      <p:pic>
        <p:nvPicPr>
          <p:cNvPr id="4" name="Content Placeholder 3"/>
          <p:cNvPicPr>
            <a:picLocks noGrp="1" noChangeAspect="1"/>
          </p:cNvPicPr>
          <p:nvPr>
            <p:ph idx="1"/>
          </p:nvPr>
        </p:nvPicPr>
        <p:blipFill>
          <a:blip r:embed="rId3"/>
          <a:stretch>
            <a:fillRect/>
          </a:stretch>
        </p:blipFill>
        <p:spPr>
          <a:xfrm>
            <a:off x="1637888" y="1825625"/>
            <a:ext cx="5868223" cy="4351338"/>
          </a:xfrm>
          <a:prstGeom prst="rect">
            <a:avLst/>
          </a:prstGeom>
        </p:spPr>
      </p:pic>
    </p:spTree>
    <p:extLst>
      <p:ext uri="{BB962C8B-B14F-4D97-AF65-F5344CB8AC3E}">
        <p14:creationId xmlns:p14="http://schemas.microsoft.com/office/powerpoint/2010/main" val="1065716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U </a:t>
            </a:r>
            <a:r>
              <a:rPr lang="en-US" sz="4000" b="1" dirty="0" err="1" smtClean="0"/>
              <a:t>zubnom</a:t>
            </a:r>
            <a:r>
              <a:rPr lang="en-US" sz="4000" b="1" dirty="0" smtClean="0"/>
              <a:t> </a:t>
            </a:r>
            <a:r>
              <a:rPr lang="en-US" sz="4000" b="1" dirty="0" err="1" smtClean="0"/>
              <a:t>salonu</a:t>
            </a:r>
            <a:r>
              <a:rPr lang="en-US" sz="4000" b="1" dirty="0" smtClean="0"/>
              <a:t> </a:t>
            </a:r>
            <a:r>
              <a:rPr lang="en-US" sz="4000" b="1" dirty="0" err="1" smtClean="0"/>
              <a:t>za</a:t>
            </a:r>
            <a:r>
              <a:rPr lang="en-US" sz="4000" b="1" dirty="0" smtClean="0"/>
              <a:t> </a:t>
            </a:r>
            <a:r>
              <a:rPr lang="en-US" sz="4000" b="1" dirty="0" err="1" smtClean="0"/>
              <a:t>ljepotu</a:t>
            </a:r>
            <a:r>
              <a:rPr lang="en-US" sz="4000" b="1" dirty="0" smtClean="0"/>
              <a:t> </a:t>
            </a:r>
            <a:r>
              <a:rPr lang="en-US" sz="4000" b="1" dirty="0" err="1" smtClean="0"/>
              <a:t>i</a:t>
            </a:r>
            <a:r>
              <a:rPr lang="en-US" sz="4000" b="1" dirty="0" smtClean="0"/>
              <a:t> </a:t>
            </a:r>
            <a:r>
              <a:rPr lang="en-US" sz="4000" b="1" dirty="0" err="1" smtClean="0"/>
              <a:t>zdravlje</a:t>
            </a:r>
            <a:r>
              <a:rPr lang="en-US" sz="4000" b="1" dirty="0" smtClean="0"/>
              <a:t> </a:t>
            </a:r>
            <a:endParaRPr lang="hr-HR" sz="4000" b="1" dirty="0"/>
          </a:p>
        </p:txBody>
      </p:sp>
      <p:pic>
        <p:nvPicPr>
          <p:cNvPr id="4" name="Content Placeholder 3"/>
          <p:cNvPicPr>
            <a:picLocks noGrp="1" noChangeAspect="1"/>
          </p:cNvPicPr>
          <p:nvPr>
            <p:ph idx="1"/>
          </p:nvPr>
        </p:nvPicPr>
        <p:blipFill>
          <a:blip r:embed="rId3"/>
          <a:stretch>
            <a:fillRect/>
          </a:stretch>
        </p:blipFill>
        <p:spPr>
          <a:xfrm>
            <a:off x="1637888" y="1825625"/>
            <a:ext cx="5868223" cy="4351338"/>
          </a:xfrm>
          <a:prstGeom prst="rect">
            <a:avLst/>
          </a:prstGeom>
        </p:spPr>
      </p:pic>
    </p:spTree>
    <p:extLst>
      <p:ext uri="{BB962C8B-B14F-4D97-AF65-F5344CB8AC3E}">
        <p14:creationId xmlns:p14="http://schemas.microsoft.com/office/powerpoint/2010/main" val="3362231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Šestica</a:t>
            </a:r>
            <a:r>
              <a:rPr lang="en-US" b="1" dirty="0" smtClean="0"/>
              <a:t> – </a:t>
            </a:r>
            <a:r>
              <a:rPr lang="en-US" b="1" dirty="0" err="1" smtClean="0"/>
              <a:t>zub</a:t>
            </a:r>
            <a:r>
              <a:rPr lang="en-US" b="1" dirty="0" smtClean="0"/>
              <a:t> </a:t>
            </a:r>
            <a:r>
              <a:rPr lang="en-US" b="1" dirty="0" err="1" smtClean="0"/>
              <a:t>za</a:t>
            </a:r>
            <a:r>
              <a:rPr lang="en-US" b="1" dirty="0" smtClean="0"/>
              <a:t> </a:t>
            </a:r>
            <a:r>
              <a:rPr lang="en-US" b="1" dirty="0" err="1" smtClean="0"/>
              <a:t>cijeli</a:t>
            </a:r>
            <a:r>
              <a:rPr lang="en-US" b="1" dirty="0" smtClean="0"/>
              <a:t> </a:t>
            </a:r>
            <a:r>
              <a:rPr lang="en-US" b="1" dirty="0" err="1" smtClean="0"/>
              <a:t>život</a:t>
            </a:r>
            <a:endParaRPr lang="hr-HR" b="1" dirty="0"/>
          </a:p>
        </p:txBody>
      </p:sp>
      <p:pic>
        <p:nvPicPr>
          <p:cNvPr id="4" name="Content Placeholder 3"/>
          <p:cNvPicPr>
            <a:picLocks noGrp="1" noChangeAspect="1"/>
          </p:cNvPicPr>
          <p:nvPr>
            <p:ph idx="1"/>
          </p:nvPr>
        </p:nvPicPr>
        <p:blipFill>
          <a:blip r:embed="rId3"/>
          <a:stretch>
            <a:fillRect/>
          </a:stretch>
        </p:blipFill>
        <p:spPr>
          <a:xfrm>
            <a:off x="1634602" y="1825625"/>
            <a:ext cx="5874795" cy="4351338"/>
          </a:xfrm>
          <a:prstGeom prst="rect">
            <a:avLst/>
          </a:prstGeom>
        </p:spPr>
      </p:pic>
    </p:spTree>
    <p:extLst>
      <p:ext uri="{BB962C8B-B14F-4D97-AF65-F5344CB8AC3E}">
        <p14:creationId xmlns:p14="http://schemas.microsoft.com/office/powerpoint/2010/main" val="1184703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		 </a:t>
            </a:r>
            <a:endParaRPr lang="hr-HR" dirty="0"/>
          </a:p>
        </p:txBody>
      </p:sp>
      <p:sp>
        <p:nvSpPr>
          <p:cNvPr id="3" name="Content Placeholder 2"/>
          <p:cNvSpPr>
            <a:spLocks noGrp="1"/>
          </p:cNvSpPr>
          <p:nvPr>
            <p:ph idx="1"/>
          </p:nvPr>
        </p:nvSpPr>
        <p:spPr>
          <a:xfrm>
            <a:off x="628650" y="365126"/>
            <a:ext cx="7886700" cy="5811837"/>
          </a:xfrm>
        </p:spPr>
        <p:txBody>
          <a:bodyPr>
            <a:normAutofit lnSpcReduction="10000"/>
          </a:bodyPr>
          <a:lstStyle/>
          <a:p>
            <a:pPr marL="0" indent="0" algn="ctr">
              <a:buNone/>
            </a:pPr>
            <a:endParaRPr lang="hr-HR" sz="2000" b="1" dirty="0" smtClean="0"/>
          </a:p>
          <a:p>
            <a:pPr marL="0" indent="0" algn="ctr">
              <a:buNone/>
            </a:pPr>
            <a:r>
              <a:rPr lang="hr-HR" sz="2000" b="1" dirty="0" smtClean="0"/>
              <a:t>Ministarstvo </a:t>
            </a:r>
            <a:r>
              <a:rPr lang="hr-HR" sz="2000" b="1" dirty="0"/>
              <a:t>zdravlja </a:t>
            </a:r>
            <a:r>
              <a:rPr lang="hr-HR" sz="2000" b="1" dirty="0" smtClean="0"/>
              <a:t>RH</a:t>
            </a:r>
            <a:endParaRPr lang="hr-HR" sz="2000" b="1" dirty="0"/>
          </a:p>
          <a:p>
            <a:pPr marL="0" indent="0" algn="ctr">
              <a:buNone/>
            </a:pPr>
            <a:r>
              <a:rPr lang="hr-HR" sz="2000" dirty="0" smtClean="0"/>
              <a:t>Nacionalno </a:t>
            </a:r>
            <a:r>
              <a:rPr lang="hr-HR" sz="2000" dirty="0"/>
              <a:t>povjerenstvo za djelatnost dentalne medicine</a:t>
            </a:r>
          </a:p>
          <a:p>
            <a:pPr marL="0" indent="0" algn="ctr">
              <a:buNone/>
            </a:pPr>
            <a:r>
              <a:rPr lang="en-US" sz="2000" dirty="0" err="1"/>
              <a:t>Radna</a:t>
            </a:r>
            <a:r>
              <a:rPr lang="en-US" sz="2000" dirty="0"/>
              <a:t> </a:t>
            </a:r>
            <a:r>
              <a:rPr lang="en-US" sz="2000" dirty="0" err="1"/>
              <a:t>skupina</a:t>
            </a:r>
            <a:r>
              <a:rPr lang="en-US" sz="2000" dirty="0"/>
              <a:t> </a:t>
            </a:r>
            <a:r>
              <a:rPr lang="en-US" sz="2000" dirty="0" err="1"/>
              <a:t>za</a:t>
            </a:r>
            <a:r>
              <a:rPr lang="en-US" sz="2000" dirty="0"/>
              <a:t> </a:t>
            </a:r>
            <a:r>
              <a:rPr lang="en-US" sz="2000" dirty="0" err="1"/>
              <a:t>preventivu</a:t>
            </a:r>
            <a:r>
              <a:rPr lang="en-US" sz="2000" dirty="0"/>
              <a:t> </a:t>
            </a:r>
            <a:r>
              <a:rPr lang="en-US" sz="2000" dirty="0" err="1"/>
              <a:t>i</a:t>
            </a:r>
            <a:r>
              <a:rPr lang="en-US" sz="2000" dirty="0"/>
              <a:t> </a:t>
            </a:r>
            <a:r>
              <a:rPr lang="en-US" sz="2000" dirty="0" err="1"/>
              <a:t>promicanje</a:t>
            </a:r>
            <a:r>
              <a:rPr lang="en-US" sz="2000" dirty="0"/>
              <a:t> </a:t>
            </a:r>
            <a:r>
              <a:rPr lang="en-US" sz="2000" dirty="0" err="1"/>
              <a:t>zaštite</a:t>
            </a:r>
            <a:r>
              <a:rPr lang="en-US" sz="2000" dirty="0"/>
              <a:t> </a:t>
            </a:r>
            <a:r>
              <a:rPr lang="en-US" sz="2000" dirty="0" err="1"/>
              <a:t>oralnog</a:t>
            </a:r>
            <a:r>
              <a:rPr lang="en-US" sz="2000" dirty="0"/>
              <a:t> </a:t>
            </a:r>
            <a:r>
              <a:rPr lang="en-US" sz="2000" dirty="0" err="1" smtClean="0"/>
              <a:t>zdravlja</a:t>
            </a:r>
            <a:endParaRPr lang="hr-HR" sz="2000" dirty="0" smtClean="0"/>
          </a:p>
          <a:p>
            <a:pPr marL="0" indent="0" algn="ctr">
              <a:buNone/>
            </a:pPr>
            <a:endParaRPr lang="hr-HR" sz="2000" dirty="0" smtClean="0"/>
          </a:p>
          <a:p>
            <a:pPr marL="0" indent="0" algn="ctr">
              <a:buNone/>
            </a:pPr>
            <a:endParaRPr lang="hr-HR" sz="2000" dirty="0" smtClean="0"/>
          </a:p>
          <a:p>
            <a:pPr marL="0" indent="0" algn="ctr">
              <a:buNone/>
            </a:pPr>
            <a:endParaRPr lang="hr-HR" sz="2000" dirty="0"/>
          </a:p>
          <a:p>
            <a:pPr marL="0" indent="0" algn="ctr">
              <a:buNone/>
            </a:pPr>
            <a:endParaRPr lang="hr-HR" sz="2000" dirty="0" smtClean="0"/>
          </a:p>
          <a:p>
            <a:pPr marL="0" indent="0" algn="ctr">
              <a:buNone/>
            </a:pPr>
            <a:endParaRPr lang="hr-HR" sz="2000" dirty="0" smtClean="0"/>
          </a:p>
          <a:p>
            <a:pPr marL="0" indent="0" algn="ctr">
              <a:buNone/>
            </a:pPr>
            <a:endParaRPr lang="hr-HR" sz="2000" dirty="0"/>
          </a:p>
          <a:p>
            <a:pPr marL="0" indent="0" algn="ctr">
              <a:buNone/>
            </a:pPr>
            <a:endParaRPr lang="hr-HR" sz="2000" dirty="0" smtClean="0"/>
          </a:p>
          <a:p>
            <a:pPr marL="0" indent="0" algn="ctr">
              <a:buNone/>
            </a:pPr>
            <a:r>
              <a:rPr lang="hr-HR" sz="2000" dirty="0" smtClean="0"/>
              <a:t>Preventivni program „Daj šest”</a:t>
            </a:r>
            <a:endParaRPr lang="hr-HR" sz="2000" dirty="0"/>
          </a:p>
          <a:p>
            <a:pPr marL="0" indent="0" algn="ctr">
              <a:buNone/>
            </a:pPr>
            <a:r>
              <a:rPr lang="hr-HR" sz="2000" dirty="0" smtClean="0"/>
              <a:t>osmislila i ilustrirala:</a:t>
            </a:r>
          </a:p>
          <a:p>
            <a:pPr marL="0" indent="0" algn="ctr">
              <a:buNone/>
            </a:pPr>
            <a:r>
              <a:rPr lang="hr-HR" sz="2400" dirty="0" smtClean="0"/>
              <a:t>Jesenka Jeličić, </a:t>
            </a:r>
            <a:r>
              <a:rPr lang="hr-HR" sz="2400" dirty="0" err="1" smtClean="0"/>
              <a:t>dr.med.dent</a:t>
            </a:r>
            <a:endParaRPr lang="hr-HR" sz="2400" dirty="0" smtClean="0"/>
          </a:p>
          <a:p>
            <a:pPr marL="0" indent="0" algn="ctr">
              <a:buNone/>
            </a:pPr>
            <a:r>
              <a:rPr lang="hr-HR" sz="2000" dirty="0" smtClean="0"/>
              <a:t>Specijalist dječje stomatologije</a:t>
            </a:r>
            <a:endParaRPr lang="hr-HR" sz="2000" dirty="0"/>
          </a:p>
        </p:txBody>
      </p:sp>
      <p:pic>
        <p:nvPicPr>
          <p:cNvPr id="4" name="Content Placeholder 3"/>
          <p:cNvPicPr>
            <a:picLocks noGrp="1" noChangeAspect="1"/>
          </p:cNvPicPr>
          <p:nvPr>
            <p:ph idx="4294967295"/>
          </p:nvPr>
        </p:nvPicPr>
        <p:blipFill>
          <a:blip r:embed="rId3"/>
          <a:stretch>
            <a:fillRect/>
          </a:stretch>
        </p:blipFill>
        <p:spPr>
          <a:xfrm>
            <a:off x="3439391" y="2346541"/>
            <a:ext cx="2265218" cy="184900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3291" y="5084783"/>
            <a:ext cx="808709" cy="808709"/>
          </a:xfrm>
          <a:prstGeom prst="rect">
            <a:avLst/>
          </a:prstGeom>
        </p:spPr>
      </p:pic>
    </p:spTree>
    <p:extLst>
      <p:ext uri="{BB962C8B-B14F-4D97-AF65-F5344CB8AC3E}">
        <p14:creationId xmlns:p14="http://schemas.microsoft.com/office/powerpoint/2010/main" val="258910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398</TotalTime>
  <Words>1317</Words>
  <Application>Microsoft Office PowerPoint</Application>
  <PresentationFormat>On-screen Show (4:3)</PresentationFormat>
  <Paragraphs>72</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Wingdings</vt:lpstr>
      <vt:lpstr>Office Theme</vt:lpstr>
      <vt:lpstr>PowerPoint Presentation</vt:lpstr>
      <vt:lpstr>Gdje je šestica?</vt:lpstr>
      <vt:lpstr>Šestica je super, ali nije super-junak!</vt:lpstr>
      <vt:lpstr>Što vole, a što ne vole naši zubi?</vt:lpstr>
      <vt:lpstr>Kako čuvamo svoje šestice?</vt:lpstr>
      <vt:lpstr>U zubnom salonu za ljepotu i zdravlje </vt:lpstr>
      <vt:lpstr>Šestica – zub za cijeli život</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Zoran Pucaric</dc:creator>
  <cp:lastModifiedBy>Zoran Pucaric</cp:lastModifiedBy>
  <cp:revision>24</cp:revision>
  <cp:lastPrinted>2015-09-26T19:17:17Z</cp:lastPrinted>
  <dcterms:created xsi:type="dcterms:W3CDTF">2015-09-14T15:23:57Z</dcterms:created>
  <dcterms:modified xsi:type="dcterms:W3CDTF">2015-09-27T19:46:31Z</dcterms:modified>
</cp:coreProperties>
</file>